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65"/>
  </p:notesMasterIdLst>
  <p:handoutMasterIdLst>
    <p:handoutMasterId r:id="rId66"/>
  </p:handoutMasterIdLst>
  <p:sldIdLst>
    <p:sldId id="265" r:id="rId5"/>
    <p:sldId id="558" r:id="rId6"/>
    <p:sldId id="559" r:id="rId7"/>
    <p:sldId id="560" r:id="rId8"/>
    <p:sldId id="561" r:id="rId9"/>
    <p:sldId id="562" r:id="rId10"/>
    <p:sldId id="563" r:id="rId11"/>
    <p:sldId id="564" r:id="rId12"/>
    <p:sldId id="570" r:id="rId13"/>
    <p:sldId id="566" r:id="rId14"/>
    <p:sldId id="567" r:id="rId15"/>
    <p:sldId id="565" r:id="rId16"/>
    <p:sldId id="568" r:id="rId17"/>
    <p:sldId id="569" r:id="rId18"/>
    <p:sldId id="571" r:id="rId19"/>
    <p:sldId id="572" r:id="rId20"/>
    <p:sldId id="573" r:id="rId21"/>
    <p:sldId id="574" r:id="rId22"/>
    <p:sldId id="575" r:id="rId23"/>
    <p:sldId id="576" r:id="rId24"/>
    <p:sldId id="577" r:id="rId25"/>
    <p:sldId id="580" r:id="rId26"/>
    <p:sldId id="578" r:id="rId27"/>
    <p:sldId id="581" r:id="rId28"/>
    <p:sldId id="579" r:id="rId29"/>
    <p:sldId id="582" r:id="rId30"/>
    <p:sldId id="583" r:id="rId31"/>
    <p:sldId id="584" r:id="rId32"/>
    <p:sldId id="586" r:id="rId33"/>
    <p:sldId id="585" r:id="rId34"/>
    <p:sldId id="587" r:id="rId35"/>
    <p:sldId id="589" r:id="rId36"/>
    <p:sldId id="590" r:id="rId37"/>
    <p:sldId id="591" r:id="rId38"/>
    <p:sldId id="592" r:id="rId39"/>
    <p:sldId id="593" r:id="rId40"/>
    <p:sldId id="588" r:id="rId41"/>
    <p:sldId id="594" r:id="rId42"/>
    <p:sldId id="595" r:id="rId43"/>
    <p:sldId id="612" r:id="rId44"/>
    <p:sldId id="613" r:id="rId45"/>
    <p:sldId id="596" r:id="rId46"/>
    <p:sldId id="597" r:id="rId47"/>
    <p:sldId id="598" r:id="rId48"/>
    <p:sldId id="599" r:id="rId49"/>
    <p:sldId id="600" r:id="rId50"/>
    <p:sldId id="601" r:id="rId51"/>
    <p:sldId id="602" r:id="rId52"/>
    <p:sldId id="603" r:id="rId53"/>
    <p:sldId id="604" r:id="rId54"/>
    <p:sldId id="605" r:id="rId55"/>
    <p:sldId id="606" r:id="rId56"/>
    <p:sldId id="607" r:id="rId57"/>
    <p:sldId id="609" r:id="rId58"/>
    <p:sldId id="608" r:id="rId59"/>
    <p:sldId id="614" r:id="rId60"/>
    <p:sldId id="615" r:id="rId61"/>
    <p:sldId id="611" r:id="rId62"/>
    <p:sldId id="610" r:id="rId63"/>
    <p:sldId id="616" r:id="rId64"/>
  </p:sldIdLst>
  <p:sldSz cx="9144000" cy="6858000" type="screen4x3"/>
  <p:notesSz cx="7315200" cy="9601200"/>
  <p:embeddedFontLst>
    <p:embeddedFont>
      <p:font typeface="Calibri" panose="020F0502020204030204" pitchFamily="34" charset="0"/>
      <p:regular r:id="rId67"/>
      <p:bold r:id="rId68"/>
      <p:italic r:id="rId69"/>
      <p:boldItalic r:id="rId70"/>
    </p:embeddedFont>
    <p:embeddedFont>
      <p:font typeface="Roboto" pitchFamily="2" charset="0"/>
      <p:regular r:id="rId71"/>
      <p:bold r:id="rId72"/>
      <p:italic r:id="rId73"/>
      <p:boldItalic r:id="rId74"/>
    </p:embeddedFont>
    <p:embeddedFont>
      <p:font typeface="Calibri Light" panose="020F0302020204030204" pitchFamily="34" charset="0"/>
      <p:regular r:id="rId75"/>
      <p:italic r:id="rId7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799" autoAdjust="0"/>
    <p:restoredTop sz="84255" autoAdjust="0"/>
  </p:normalViewPr>
  <p:slideViewPr>
    <p:cSldViewPr>
      <p:cViewPr varScale="1">
        <p:scale>
          <a:sx n="68" d="100"/>
          <a:sy n="68" d="100"/>
        </p:scale>
        <p:origin x="62" y="2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63" Type="http://schemas.openxmlformats.org/officeDocument/2006/relationships/slide" Target="slides/slide59.xml"/><Relationship Id="rId68" Type="http://schemas.openxmlformats.org/officeDocument/2006/relationships/font" Target="fonts/font2.fntdata"/><Relationship Id="rId16" Type="http://schemas.openxmlformats.org/officeDocument/2006/relationships/slide" Target="slides/slide1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handoutMaster" Target="handoutMasters/handoutMaster1.xml"/><Relationship Id="rId74" Type="http://schemas.openxmlformats.org/officeDocument/2006/relationships/font" Target="fonts/font8.fntdata"/><Relationship Id="rId79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slide" Target="slides/slide60.xml"/><Relationship Id="rId69" Type="http://schemas.openxmlformats.org/officeDocument/2006/relationships/font" Target="fonts/font3.fntdata"/><Relationship Id="rId77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72" Type="http://schemas.openxmlformats.org/officeDocument/2006/relationships/font" Target="fonts/font6.fntdata"/><Relationship Id="rId80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font" Target="fonts/font1.fntdata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slide" Target="slides/slide58.xml"/><Relationship Id="rId70" Type="http://schemas.openxmlformats.org/officeDocument/2006/relationships/font" Target="fonts/font4.fntdata"/><Relationship Id="rId75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notesMaster" Target="notesMasters/notesMaster1.xml"/><Relationship Id="rId73" Type="http://schemas.openxmlformats.org/officeDocument/2006/relationships/font" Target="fonts/font7.fntdata"/><Relationship Id="rId78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34" Type="http://schemas.openxmlformats.org/officeDocument/2006/relationships/slide" Target="slides/slide30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76" Type="http://schemas.openxmlformats.org/officeDocument/2006/relationships/font" Target="fonts/font10.fntdata"/><Relationship Id="rId7" Type="http://schemas.openxmlformats.org/officeDocument/2006/relationships/slide" Target="slides/slide3.xml"/><Relationship Id="rId71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0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2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3.xml"/></Relationships>
</file>

<file path=ppt/notesSlides/_rels/notesSlide1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4.xml"/></Relationships>
</file>

<file path=ppt/notesSlides/_rels/notesSlide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5.xml"/></Relationships>
</file>

<file path=ppt/notesSlides/_rels/notesSlide1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6.xml"/></Relationships>
</file>

<file path=ppt/notesSlides/_rels/notesSlide1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7.xml"/></Relationships>
</file>

<file path=ppt/notesSlides/_rels/notesSlide1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8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9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0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8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1.xml"/></Relationships>
</file>

<file path=ppt/notesSlides/_rels/notesSlide2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2.xml"/></Relationships>
</file>

<file path=ppt/notesSlides/_rels/notesSlide2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3.xml"/></Relationships>
</file>

<file path=ppt/notesSlides/_rels/notesSlide2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4.xml"/></Relationships>
</file>

<file path=ppt/notesSlides/_rels/notesSlide2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5.xml"/></Relationships>
</file>

<file path=ppt/notesSlides/_rels/notesSlide2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6.xml"/></Relationships>
</file>

<file path=ppt/notesSlides/_rels/notesSlide2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7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5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8.xml"/></Relationships>
</file>

<file path=ppt/notesSlides/_rels/notesSlide2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60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9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slide" Target="../slides/slide4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4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9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5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5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6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7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6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8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7141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9842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4611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817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203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8595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3228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329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3414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205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0829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8151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633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71324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8531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6708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0417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0736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295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93283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3460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679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513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7808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8895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144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690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19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20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94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93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1064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84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UCFB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9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24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268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167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UCFB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120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4/22/2016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72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://eloquentjavascript.net/" TargetMode="Externa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aymard.com/blog/line-length-readability" TargetMode="External"/><Relationship Id="rId2" Type="http://schemas.openxmlformats.org/officeDocument/2006/relationships/hyperlink" Target="https://www.smashingmagazine.com/2011/10/16-pixels-body-copy-anything-less-costly-mistake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typeplate.com/" TargetMode="Externa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CSS/Pseudo-classes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7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://getbootstrap.com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0.png"/><Relationship Id="rId4" Type="http://schemas.openxmlformats.org/officeDocument/2006/relationships/image" Target="../media/image29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3.png"/><Relationship Id="rId4" Type="http://schemas.openxmlformats.org/officeDocument/2006/relationships/image" Target="../media/image2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0.png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2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1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Down and Dirty CSS</a:t>
            </a:r>
            <a:endParaRPr lang="en-US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April 6, 2016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Day 5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70"/>
          <p:cNvSpPr txBox="1">
            <a:spLocks/>
          </p:cNvSpPr>
          <p:nvPr/>
        </p:nvSpPr>
        <p:spPr>
          <a:xfrm>
            <a:off x="304800" y="4258792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Code School 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offers some of the best online courses on HTML, CSS, </a:t>
            </a:r>
            <a:r>
              <a:rPr lang="en-US" sz="2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, Node, Express, and Angular tutorials of anywhere.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860746"/>
            <a:ext cx="8610599" cy="316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58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800" y="4724400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HTML, CSS, </a:t>
            </a:r>
            <a:r>
              <a:rPr lang="en-US" sz="22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, and jQuery by Jon </a:t>
            </a:r>
            <a:r>
              <a:rPr lang="en-US" sz="22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Duckett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 are two of the clearest primers on these subjects. If you are a “book-person”, these may be helpful texts. ($34 on Amazon for both)</a:t>
            </a:r>
          </a:p>
          <a:p>
            <a:pPr algn="ctr"/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http://ecx.images-amazon.com/images/I/41Z2swEmwaL._SX258_BO1,204,203,200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990600"/>
            <a:ext cx="2705100" cy="339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ecx.images-amazon.com/images/I/41oa41LdNdL._SX400_BO1,204,203,200_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978855"/>
            <a:ext cx="2736433" cy="340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675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70"/>
          <p:cNvSpPr txBox="1">
            <a:spLocks/>
          </p:cNvSpPr>
          <p:nvPr/>
        </p:nvSpPr>
        <p:spPr>
          <a:xfrm>
            <a:off x="4495800" y="990600"/>
            <a:ext cx="4571999" cy="5105400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Eloquent </a:t>
            </a:r>
            <a:r>
              <a:rPr lang="en-US" sz="22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 is a terrific free book that goes through the fundamentals of </a:t>
            </a:r>
            <a:r>
              <a:rPr lang="en-US" sz="22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Javascript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You can 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find it here:</a:t>
            </a:r>
            <a:b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http://eloquentjavascript.net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/</a:t>
            </a:r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122" name="Picture 2" descr="Cover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914399"/>
            <a:ext cx="4057650" cy="525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610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#3 – Homework </a:t>
            </a:r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is Hard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 descr="https://s-media-cache-ak0.pinimg.com/564x/dd/83/7a/dd837ab66b4ff40fb4eca62be5776eff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789548"/>
            <a:ext cx="7239000" cy="5429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623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Feedback #3 – Homework is Hard</a:t>
            </a: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Going forward, Homework will always be due on </a:t>
            </a:r>
            <a:r>
              <a:rPr lang="en-US" sz="2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Wednesday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Generally speaking, expect homework to be semi-challenging.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Make sure you’re leaving a solid block of time to put in.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u="sng" dirty="0">
                <a:latin typeface="Arial" panose="020B0604020202020204" pitchFamily="34" charset="0"/>
                <a:cs typeface="Arial" panose="020B0604020202020204" pitchFamily="34" charset="0"/>
              </a:rPr>
              <a:t>If you find yourself working on assignment for over 2 hours without even a small amount of progress – let us know! </a:t>
            </a:r>
            <a:endParaRPr lang="en-US" sz="2200" u="sng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You don’t win points in life staring at a blank screen.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66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93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CSS Typography and Google Fonts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Pseudo-Classes 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The Basics of Twitter Bootstrap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70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CSS Typography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768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Typography is Huge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87" y="946058"/>
            <a:ext cx="8405813" cy="4238028"/>
          </a:xfrm>
          <a:prstGeom prst="rect">
            <a:avLst/>
          </a:prstGeom>
        </p:spPr>
      </p:pic>
      <p:sp>
        <p:nvSpPr>
          <p:cNvPr id="7" name="Shape 70"/>
          <p:cNvSpPr txBox="1">
            <a:spLocks/>
          </p:cNvSpPr>
          <p:nvPr/>
        </p:nvSpPr>
        <p:spPr>
          <a:xfrm>
            <a:off x="304800" y="5226499"/>
            <a:ext cx="8610599" cy="1370744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Typography 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can play a huge role in the visual aesthetic and emotional identity of a webpage. 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25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Typographic Properties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70"/>
          <p:cNvSpPr txBox="1">
            <a:spLocks/>
          </p:cNvSpPr>
          <p:nvPr/>
        </p:nvSpPr>
        <p:spPr>
          <a:xfrm>
            <a:off x="409304" y="783753"/>
            <a:ext cx="8610599" cy="562658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Line Height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Distance between lines of text on a page. (Golden Ratio of 1.5x font).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Font-Size</a:t>
            </a:r>
            <a:b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Actual size of lettering. Should be at least 16 </a:t>
            </a: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px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on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modern pages.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www.smashingmagazine.com/2011/10/16-pixels-body-copy-anything-less-costly-mistake</a:t>
            </a: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Line Length</a:t>
            </a:r>
            <a:b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Not a CSS property but rather a standard. Should be about 50-75 characters per line on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 desktop </a:t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baymard.com/blog/line-length-readability</a:t>
            </a: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Letter Spacing</a:t>
            </a:r>
            <a:b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Spacing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between individual letters (try to avoid cramping)</a:t>
            </a:r>
            <a:b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San Serif vs Serif</a:t>
            </a:r>
            <a:b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Sans-serif (have no line underneath) and are easier to read online </a:t>
            </a:r>
            <a:b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/>
            </a:r>
            <a:b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033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Few Admin Items…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9599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Line Height vs Fonts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4" descr="http://i.stack.imgur.com/wZta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" y="914400"/>
            <a:ext cx="8526007" cy="4407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5814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Serif vs Sans Serif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2" descr="http://cdncms.fonts.net/images/6bff0c2cdbbcca14/A.SerifSansPrin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799" y="703949"/>
            <a:ext cx="8701095" cy="4814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hape 70"/>
          <p:cNvSpPr txBox="1">
            <a:spLocks/>
          </p:cNvSpPr>
          <p:nvPr/>
        </p:nvSpPr>
        <p:spPr>
          <a:xfrm>
            <a:off x="304800" y="5518557"/>
            <a:ext cx="8610599" cy="95844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Serif fonts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include small lines attached to the end strokes of letters.</a:t>
            </a:r>
          </a:p>
          <a:p>
            <a:pPr algn="ctr"/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Sans-Serif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(without serif) do not include such strokes. 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7629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</a:t>
            </a:r>
            <a:endParaRPr lang="en-US" sz="22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block of text using a Lorem Ipsum Generator and incorporate it into an HTML Document. 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use CSS styling to modify the: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Font-family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Font-size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Font-weight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Line-height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Line spacing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Bonus:</a:t>
            </a: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read about </a:t>
            </a:r>
            <a:r>
              <a:rPr lang="en-US" sz="2200" dirty="0" err="1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TypePlate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and see if you can figure out how to incorporate it into your site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. (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  <a:hlinkClick r:id="rId2"/>
              </a:rPr>
              <a:t>http://typeplate.com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  <a:hlinkClick r:id="rId2"/>
              </a:rPr>
              <a:t>/</a:t>
            </a:r>
            <a:r>
              <a:rPr lang="en-US" sz="22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)</a:t>
            </a:r>
          </a:p>
          <a:p>
            <a:endParaRPr lang="en-US" sz="22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4600" y="124825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Activity</a:t>
            </a:r>
            <a:r>
              <a:rPr lang="en-US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</a:t>
            </a:r>
            <a:r>
              <a:rPr lang="en-US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1-CSSTypography </a:t>
            </a:r>
            <a:r>
              <a:rPr lang="en-US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|  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Suggested Time: </a:t>
            </a:r>
            <a:r>
              <a:rPr lang="en-US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10 min</a:t>
            </a:r>
            <a:endParaRPr lang="en-US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046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Google Fonts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" y="995747"/>
            <a:ext cx="8401050" cy="4692408"/>
          </a:xfrm>
          <a:prstGeom prst="rect">
            <a:avLst/>
          </a:prstGeom>
        </p:spPr>
      </p:pic>
      <p:sp>
        <p:nvSpPr>
          <p:cNvPr id="10" name="Shape 70"/>
          <p:cNvSpPr txBox="1">
            <a:spLocks/>
          </p:cNvSpPr>
          <p:nvPr/>
        </p:nvSpPr>
        <p:spPr>
          <a:xfrm>
            <a:off x="304800" y="5818053"/>
            <a:ext cx="8610599" cy="779189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Google Custom Fonts can be easily incorporated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4303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8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800" i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GoogleFontDemo</a:t>
            </a:r>
            <a:r>
              <a:rPr lang="en-US" sz="28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) </a:t>
            </a:r>
            <a:endParaRPr lang="en-US" sz="28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1166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(or re-use) an HTML Document of your choosing and then incorporate 2-3 Custom Google Fonts into the page.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read about Font Awesome icons and see if you can figure out how to incorporate one onto your page. </a:t>
            </a: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90800" y="124825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Activity</a:t>
            </a:r>
            <a:r>
              <a:rPr lang="en-US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</a:t>
            </a:r>
            <a:r>
              <a:rPr lang="en-US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2-GoogleFontDemo </a:t>
            </a:r>
            <a:r>
              <a:rPr lang="en-US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|  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Suggested Time: </a:t>
            </a:r>
            <a:r>
              <a:rPr lang="en-US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11 min</a:t>
            </a:r>
            <a:endParaRPr lang="en-US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73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 Styles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19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Pseudo Classes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399" y="990600"/>
            <a:ext cx="4310743" cy="511498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Shape 70"/>
          <p:cNvSpPr txBox="1">
            <a:spLocks/>
          </p:cNvSpPr>
          <p:nvPr/>
        </p:nvSpPr>
        <p:spPr>
          <a:xfrm>
            <a:off x="409305" y="783753"/>
            <a:ext cx="3857896" cy="5626583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Additionally, CSS has keywords that can be added to selectors to highlight a </a:t>
            </a:r>
            <a:r>
              <a:rPr lang="en-US" sz="18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special state</a:t>
            </a:r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of the element selected.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Great example: CSS can hook onto the specific moment when a link is </a:t>
            </a:r>
            <a:r>
              <a:rPr lang="en-US" sz="18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hovered over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 using the </a:t>
            </a:r>
            <a:r>
              <a:rPr lang="en-US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:hover 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pseudo-class. 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Complete list of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pseudo-classes found here: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</a:t>
            </a:r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developer.mozilla.org/en-US/docs/Web/CSS/Pseudo-classes</a:t>
            </a:r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18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Button with Various States</a:t>
            </a:r>
            <a:endParaRPr lang="en-US" dirty="0"/>
          </a:p>
        </p:txBody>
      </p:sp>
      <p:pic>
        <p:nvPicPr>
          <p:cNvPr id="7" name="Picture 2" descr="https://developers.google.com/web/fundamentals/design-and-ui/input/touch/images/button-stat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914400"/>
            <a:ext cx="8636000" cy="518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964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36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(Button.html | 3-Pseudoclass) </a:t>
            </a:r>
            <a:endParaRPr lang="en-US" sz="36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802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is Due!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5181600"/>
            <a:ext cx="8534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forget to submit both the GitHub and </a:t>
            </a:r>
            <a:r>
              <a:rPr lang="en-US" sz="2400" i="1" dirty="0" err="1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Heroku</a:t>
            </a:r>
            <a:r>
              <a:rPr lang="en-US" sz="24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Links</a:t>
            </a:r>
            <a:endParaRPr lang="en-US" sz="24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://m.memegen.com/bb6ibz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143000"/>
            <a:ext cx="4876800" cy="4276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209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" y="914400"/>
            <a:ext cx="86868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Assignment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series of links and modify the pseudo-classes associated with their Default, Active, Hover, and Focus States.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finish early, incorporate a pseudo-class we haven’t covered in your page. Then read about “pseudo-elements” and try to incorporate one as well.</a:t>
            </a: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90800" y="124825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Suggested 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Time: </a:t>
            </a:r>
            <a:r>
              <a:rPr lang="en-US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15 min</a:t>
            </a:r>
            <a:endParaRPr lang="en-US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7765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CSS Hacking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70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Refresher on HTML/CSS 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143000"/>
            <a:ext cx="8153400" cy="465963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smtClean="0">
                <a:latin typeface="Arial" panose="020B0604020202020204" pitchFamily="34" charset="0"/>
                <a:cs typeface="Arial" panose="020B0604020202020204" pitchFamily="34" charset="0"/>
              </a:rPr>
              <a:t>HTML:</a:t>
            </a:r>
            <a:r>
              <a:rPr lang="en-US" sz="2200" smtClean="0">
                <a:latin typeface="Arial" panose="020B0604020202020204" pitchFamily="34" charset="0"/>
                <a:cs typeface="Arial" panose="020B0604020202020204" pitchFamily="34" charset="0"/>
              </a:rPr>
              <a:t> Hypertext Markup Language – (Content)</a:t>
            </a:r>
          </a:p>
          <a:p>
            <a:endParaRPr lang="en-US" sz="220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 smtClean="0">
                <a:latin typeface="Arial" panose="020B0604020202020204" pitchFamily="34" charset="0"/>
                <a:cs typeface="Arial" panose="020B0604020202020204" pitchFamily="34" charset="0"/>
              </a:rPr>
              <a:t>CSS: </a:t>
            </a:r>
            <a:r>
              <a:rPr lang="en-US" sz="2200" smtClean="0">
                <a:latin typeface="Arial" panose="020B0604020202020204" pitchFamily="34" charset="0"/>
                <a:cs typeface="Arial" panose="020B0604020202020204" pitchFamily="34" charset="0"/>
              </a:rPr>
              <a:t>Cascading Style Sheets – (Appearance)</a:t>
            </a:r>
          </a:p>
          <a:p>
            <a:endParaRPr lang="en-US" sz="2200" b="1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 smtClean="0">
                <a:latin typeface="Arial" panose="020B0604020202020204" pitchFamily="34" charset="0"/>
                <a:cs typeface="Arial" panose="020B0604020202020204" pitchFamily="34" charset="0"/>
              </a:rPr>
              <a:t>HTML/CSS are the “languages of the web”. </a:t>
            </a:r>
            <a:r>
              <a:rPr lang="en-US" sz="2200" smtClean="0">
                <a:latin typeface="Arial" panose="020B0604020202020204" pitchFamily="34" charset="0"/>
                <a:cs typeface="Arial" panose="020B0604020202020204" pitchFamily="34" charset="0"/>
              </a:rPr>
              <a:t>Together they define both the content and the aesthetics of a webpage – handling everything from the layouts, colors, fonts, and content placement.  </a:t>
            </a:r>
            <a:r>
              <a:rPr lang="en-US" sz="1400" smtClean="0">
                <a:latin typeface="Arial" panose="020B0604020202020204" pitchFamily="34" charset="0"/>
                <a:cs typeface="Arial" panose="020B0604020202020204" pitchFamily="34" charset="0"/>
              </a:rPr>
              <a:t>(Javascript is the third – handling logic, animation, etc.)</a:t>
            </a:r>
            <a:endParaRPr lang="en-US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286" y="4631588"/>
            <a:ext cx="1873914" cy="1494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4648200"/>
            <a:ext cx="2971799" cy="1492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78945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HTML vs HTML/CSS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990600"/>
            <a:ext cx="4100945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u="sng" smtClean="0">
                <a:latin typeface="Arial" panose="020B0604020202020204" pitchFamily="34" charset="0"/>
                <a:cs typeface="Arial" panose="020B0604020202020204" pitchFamily="34" charset="0"/>
              </a:rPr>
              <a:t>HTML Alone</a:t>
            </a:r>
            <a:endParaRPr lang="en-US" b="1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Like writing papers in “Notepad”. </a:t>
            </a:r>
          </a:p>
          <a:p>
            <a:pPr algn="ctr"/>
            <a:endParaRPr lang="en-US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Can only write unformatted text. </a:t>
            </a:r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743202" y="990600"/>
            <a:ext cx="410094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HTML / CSS</a:t>
            </a:r>
            <a:endParaRPr lang="en-US" sz="2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Word.</a:t>
            </a:r>
          </a:p>
          <a:p>
            <a:pPr algn="ctr"/>
            <a:endParaRPr lang="en-US" sz="2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Can format text, page settings, alignment, etc. based on “highlighting” and menu options.   </a:t>
            </a:r>
            <a:r>
              <a:rPr lang="en-US" sz="24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2" descr="File:Notepa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3828" y="4449763"/>
            <a:ext cx="16764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icrosoft Word 2013 logo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4877" y="4602163"/>
            <a:ext cx="1475765" cy="1448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593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6248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How You (Probably) Feel About CSS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814233"/>
            <a:ext cx="7086600" cy="5318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98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Revelation…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2514600"/>
            <a:ext cx="8534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There is a better way!</a:t>
            </a:r>
            <a:endParaRPr lang="en-US" sz="3600" b="1" i="1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8079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0"/>
            <a:ext cx="8077200" cy="653854"/>
          </a:xfrm>
        </p:spPr>
        <p:txBody>
          <a:bodyPr>
            <a:normAutofit/>
          </a:bodyPr>
          <a:lstStyle/>
          <a:p>
            <a:r>
              <a:rPr lang="en-US" dirty="0" smtClean="0"/>
              <a:t>Where’s the CSS?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53854"/>
            <a:ext cx="9144000" cy="5611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25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4800" y="914400"/>
            <a:ext cx="86868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Quick Activity: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those closest to you, take a close look at the Bootstrap-powered HTML document I just sent you.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Then, be prepared to answer the following two questions: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Where is this HTML document drawing its styles from?</a:t>
            </a:r>
          </a:p>
          <a:p>
            <a:pPr marL="457200" indent="-457200">
              <a:buAutoNum type="arabicPeriod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How does our browser know which HTML element to style in which way? (ex: button face or background banner)</a:t>
            </a:r>
          </a:p>
          <a:p>
            <a:pPr marL="457200" indent="-457200">
              <a:buAutoNum type="arabicPeriod"/>
            </a:pPr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Think about how Google Fonts works…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90800" y="124825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Activity: 4-WheresCSS | Suggested 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Time: </a:t>
            </a:r>
            <a:r>
              <a:rPr lang="en-US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5 min</a:t>
            </a:r>
            <a:endParaRPr lang="en-US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23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Powered by Bootstrap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871" y="1287122"/>
            <a:ext cx="9144000" cy="2269588"/>
          </a:xfrm>
          <a:prstGeom prst="rect">
            <a:avLst/>
          </a:prstGeo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-152400" y="794903"/>
            <a:ext cx="3627120" cy="60758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smtClean="0">
                <a:latin typeface="Arial" panose="020B0604020202020204" pitchFamily="34" charset="0"/>
                <a:cs typeface="Arial" panose="020B0604020202020204" pitchFamily="34" charset="0"/>
              </a:rPr>
              <a:t>External CSS Link</a:t>
            </a:r>
            <a:endParaRPr lang="en-US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97104"/>
            <a:ext cx="9155741" cy="1876581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-609600" y="3868596"/>
            <a:ext cx="7467600" cy="4936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300" b="1" dirty="0" smtClean="0">
                <a:latin typeface="Arial" panose="020B0604020202020204" pitchFamily="34" charset="0"/>
                <a:cs typeface="Arial" panose="020B0604020202020204" pitchFamily="34" charset="0"/>
              </a:rPr>
              <a:t>Pre-Defined CSS Class (ex: “</a:t>
            </a:r>
            <a:r>
              <a:rPr lang="en-US" sz="23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r>
              <a:rPr lang="en-US" sz="2300" b="1" dirty="0" smtClean="0">
                <a:latin typeface="Arial" panose="020B0604020202020204" pitchFamily="34" charset="0"/>
                <a:cs typeface="Arial" panose="020B0604020202020204" pitchFamily="34" charset="0"/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239135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4" y="661111"/>
            <a:ext cx="9129486" cy="56021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Powered by Bootstrap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400800" y="3364468"/>
            <a:ext cx="2268570" cy="369332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class=“</a:t>
            </a:r>
            <a:r>
              <a:rPr lang="en-US" b="1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r>
              <a:rPr lang="en-US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endParaRPr 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04800" y="1077772"/>
            <a:ext cx="8382001" cy="2667000"/>
          </a:xfrm>
          <a:prstGeom prst="rect">
            <a:avLst/>
          </a:prstGeom>
          <a:noFill/>
          <a:ln w="1016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299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#1 – Pace is Fast!!!</a:t>
            </a:r>
          </a:p>
        </p:txBody>
      </p:sp>
      <p:pic>
        <p:nvPicPr>
          <p:cNvPr id="5" name="Picture 6" descr="http://www.lolroflmao.com/wp-content/uploads/2011/11/Has-been-studying-his-subject-for-30-years-Assumes-you-will-understand-it-after-3-classe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793564"/>
            <a:ext cx="7822383" cy="5226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96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Big Deal!!!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5029200"/>
            <a:ext cx="8521700" cy="106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Using Bootstrap, </a:t>
            </a:r>
          </a:p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have </a:t>
            </a:r>
            <a:r>
              <a:rPr lang="en-US" sz="3600" b="1" i="1" u="sng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PRE-DEFINED</a:t>
            </a:r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CSS Styles.</a:t>
            </a: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http://cdn.meme.am/instances/400x/5760505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0650" y="1066800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51030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Quick Activity:</a:t>
            </a:r>
          </a:p>
          <a:p>
            <a:endParaRPr lang="en-US" sz="24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Turn to the person next to you and celebrate this together.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discuss the concept with them to confirm you both understand why you are celebrating.  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i="1" u="sng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</a:t>
            </a:r>
            <a:r>
              <a:rPr lang="en-US" sz="24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You should be explaining why is Bootstrap’s “pre-defined” CSS a big deal.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590800" y="124825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Suggested 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Time: </a:t>
            </a:r>
            <a:r>
              <a:rPr lang="en-US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5 min</a:t>
            </a:r>
            <a:endParaRPr lang="en-US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2282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Bootstrap?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510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Bootstrap Definition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1143000"/>
            <a:ext cx="8153400" cy="465963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smtClean="0">
                <a:latin typeface="Arial" panose="020B0604020202020204" pitchFamily="34" charset="0"/>
                <a:cs typeface="Arial" panose="020B0604020202020204" pitchFamily="34" charset="0"/>
              </a:rPr>
              <a:t>Twitter Bootstrap </a:t>
            </a: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is a free collection of tools for creating websites and web applications. </a:t>
            </a:r>
          </a:p>
          <a:p>
            <a:endParaRPr lang="en-US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It comes with a pre-built design template for typography, forms, buttons, navigation, UI elements, and javascript.</a:t>
            </a:r>
          </a:p>
          <a:p>
            <a:endParaRPr lang="en-US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Documentation here: </a:t>
            </a:r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http://getbootstrap.com/</a:t>
            </a:r>
            <a:endParaRPr lang="en-US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2" descr="http://media02.hongkiat.com/twitter-bootstrap/twitter-bootstrap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400" y="4495800"/>
            <a:ext cx="2833255" cy="158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Example of a webpage using Bootstrap framework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4400" y="4501051"/>
            <a:ext cx="3069589" cy="1581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2522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Why Use Bootstrap?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http://i0.wp.com/fribly.com/wp-content/uploads/2014/01/Bootstrap-3-Vector-UI-Kit.png?resize=1054%2C105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744473"/>
            <a:ext cx="5467057" cy="5456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5695656" y="1143000"/>
            <a:ext cx="3295944" cy="465963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smtClean="0">
                <a:latin typeface="Arial" panose="020B0604020202020204" pitchFamily="34" charset="0"/>
                <a:cs typeface="Arial" panose="020B0604020202020204" pitchFamily="34" charset="0"/>
              </a:rPr>
              <a:t>Reason #1: UI Kit</a:t>
            </a:r>
          </a:p>
          <a:p>
            <a:endParaRPr lang="en-US" b="1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Familiarize yourself with the UI features it offers via the documentation.</a:t>
            </a:r>
          </a:p>
          <a:p>
            <a:endParaRPr lang="en-US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t>Once Bootstrap is active, you can simply copy snippets from the documentation to save yourself major time of creating elements yourself.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834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Why Use Bootstrap?</a:t>
            </a:r>
          </a:p>
        </p:txBody>
      </p:sp>
      <p:pic>
        <p:nvPicPr>
          <p:cNvPr id="8" name="Picture 4" descr="http://julienrenaux.fr/wp-content/uploads/2013/03/responsive-templates-860x20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4114799"/>
            <a:ext cx="8191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990600"/>
            <a:ext cx="8077200" cy="3047999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Reason #2: Mobile Responsiveness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One of the most compelling reasons to use Bootstrap is the default </a:t>
            </a:r>
            <a:r>
              <a:rPr lang="en-US" sz="2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mobile-responsive 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quality it provides.</a:t>
            </a: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This means that your website will look “good” automatically when viewed on screens ranging from monitors to tablets to phones</a:t>
            </a: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910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52400" y="1093560"/>
            <a:ext cx="2968070" cy="3459163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3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HTML Alone</a:t>
            </a:r>
            <a:endParaRPr lang="en-US" sz="32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Like writing papers in “Notepad”. </a:t>
            </a:r>
          </a:p>
          <a:p>
            <a:endParaRPr lang="en-US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Can only write unformatted text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833255" y="1093560"/>
            <a:ext cx="3262745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HTML / CSS</a:t>
            </a:r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Word.</a:t>
            </a:r>
          </a:p>
          <a:p>
            <a:endParaRPr lang="en-US" sz="18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Can format text, page settings, alignment, etc. based on “highlighting” and menu options.   </a:t>
            </a:r>
            <a:r>
              <a:rPr lang="en-US" sz="18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8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2" descr="File:Notep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4572000"/>
            <a:ext cx="1281261" cy="1281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Microsoft Word 2013 logo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6745" y="4738380"/>
            <a:ext cx="1135526" cy="1114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5954485" y="1096279"/>
            <a:ext cx="3200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00050" lvl="1" indent="0">
              <a:buFont typeface="Arial" panose="020B0604020202020204" pitchFamily="34" charset="0"/>
              <a:buNone/>
            </a:pPr>
            <a:r>
              <a:rPr lang="en-US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HTML / CSS &amp; Bootstrap </a:t>
            </a:r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Like writing papers in Microsoft Word with a </a:t>
            </a:r>
            <a:r>
              <a:rPr lang="en-US" sz="19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prebuilt template.</a:t>
            </a:r>
          </a:p>
          <a:p>
            <a:endParaRPr lang="en-US" sz="19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900" dirty="0" smtClean="0">
                <a:latin typeface="Arial" panose="020B0604020202020204" pitchFamily="34" charset="0"/>
                <a:cs typeface="Arial" panose="020B0604020202020204" pitchFamily="34" charset="0"/>
              </a:rPr>
              <a:t>You can still customize, but now have a pre-built style and aesthetic look.</a:t>
            </a:r>
            <a:endParaRPr lang="en-US" sz="19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4" descr="Microsoft Word 2013 logo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793" y="4703608"/>
            <a:ext cx="1145572" cy="1124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http://thr7.com/wp-content/uploads/2014/11/free-report-cover-page-template-download-hrkr8daj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4784192"/>
            <a:ext cx="685800" cy="887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HTML / CSS / Bootstrap Analogy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201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Bootstrap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5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Bootstrap Components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523" y="872994"/>
            <a:ext cx="6501244" cy="4156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Content Placeholder 2"/>
          <p:cNvSpPr txBox="1">
            <a:spLocks/>
          </p:cNvSpPr>
          <p:nvPr/>
        </p:nvSpPr>
        <p:spPr>
          <a:xfrm>
            <a:off x="367145" y="5334000"/>
            <a:ext cx="8382000" cy="2087563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Bootstrap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offers a wide range of components for inclusion in your next web project. Best way to use them is to simply flip through the documentation and incorporate elements as necessary. </a:t>
            </a:r>
          </a:p>
        </p:txBody>
      </p:sp>
    </p:spTree>
    <p:extLst>
      <p:ext uri="{BB962C8B-B14F-4D97-AF65-F5344CB8AC3E}">
        <p14:creationId xmlns:p14="http://schemas.microsoft.com/office/powerpoint/2010/main" val="2755896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Bootstrap </a:t>
            </a:r>
            <a:r>
              <a:rPr lang="en-US" sz="2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Nav</a:t>
            </a:r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Bars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178" y="1905000"/>
            <a:ext cx="8205788" cy="4343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124"/>
          <a:stretch/>
        </p:blipFill>
        <p:spPr bwMode="auto">
          <a:xfrm>
            <a:off x="0" y="914400"/>
            <a:ext cx="9130144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304800" y="1476055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390842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Feedback #1 – Pace is Fast!!!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Here’s the reality, the pace of this program </a:t>
            </a:r>
            <a:r>
              <a:rPr lang="en-US" sz="2200" b="1" i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is FAST</a:t>
            </a:r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We could slow down and make it easier – but that wouldn’t prepare you to be developers right out of the program.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Take up the challenge. Try to retain as much as you can.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Then on your own time (after the program), go back and review the concepts you felt you needed a refresher on. </a:t>
            </a:r>
          </a:p>
          <a:p>
            <a:pPr marL="0" indent="0">
              <a:buNone/>
            </a:pPr>
            <a:endParaRPr lang="en-US" sz="22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Don’t try to master </a:t>
            </a:r>
            <a:r>
              <a:rPr lang="en-US" sz="2200" i="1" dirty="0" smtClean="0">
                <a:latin typeface="Arial" panose="020B0604020202020204" pitchFamily="34" charset="0"/>
                <a:cs typeface="Arial" panose="020B0604020202020204" pitchFamily="34" charset="0"/>
              </a:rPr>
              <a:t>every </a:t>
            </a: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little detail. 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Focus on the big picture and how to find what you need, when you need it.</a:t>
            </a:r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47004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Bootstrap </a:t>
            </a:r>
            <a:r>
              <a:rPr lang="en-US" sz="2400" b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Jumbotron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70"/>
          <a:stretch/>
        </p:blipFill>
        <p:spPr bwMode="auto">
          <a:xfrm>
            <a:off x="57150" y="1066800"/>
            <a:ext cx="9029700" cy="3652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4800600"/>
            <a:ext cx="7681763" cy="1260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Rectangle 9"/>
          <p:cNvSpPr/>
          <p:nvPr/>
        </p:nvSpPr>
        <p:spPr>
          <a:xfrm>
            <a:off x="-25924" y="4763025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115402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Bootstrap Glyphs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226" y="885825"/>
            <a:ext cx="6465806" cy="429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304800" y="5511035"/>
            <a:ext cx="70104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1479" y="5499367"/>
            <a:ext cx="58293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83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/>
        </p:nvSpPr>
        <p:spPr>
          <a:xfrm>
            <a:off x="-5871" y="0"/>
            <a:ext cx="9144000" cy="653854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Bootstrap Table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9600" y="2667000"/>
            <a:ext cx="7010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990600"/>
            <a:ext cx="7981950" cy="1571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3110329"/>
            <a:ext cx="4572000" cy="3162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56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Bootstrap Form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326" y="3118870"/>
            <a:ext cx="5826772" cy="304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1198" y="747991"/>
            <a:ext cx="6034087" cy="2283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1241198" y="3129297"/>
            <a:ext cx="70104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Example: </a:t>
            </a:r>
          </a:p>
        </p:txBody>
      </p:sp>
    </p:spTree>
    <p:extLst>
      <p:ext uri="{BB962C8B-B14F-4D97-AF65-F5344CB8AC3E}">
        <p14:creationId xmlns:p14="http://schemas.microsoft.com/office/powerpoint/2010/main" val="263696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INSTRUCTOR DEMO!</a:t>
            </a:r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8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(BootstrapButtons.html | 5-BootstrapDemo) </a:t>
            </a:r>
            <a:endParaRPr lang="en-US" sz="28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4637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04800" y="847665"/>
            <a:ext cx="86868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Activity:</a:t>
            </a:r>
          </a:p>
          <a:p>
            <a:endParaRPr lang="en-US" sz="20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0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Working with someone closest to you:</a:t>
            </a:r>
          </a:p>
          <a:p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Navigate to the Twitter Bootstrap website.</a:t>
            </a: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endParaRPr lang="en-US" sz="20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copy the link to the Bootstrap CSS file into one of your old HTML files.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Look through the Bootstrap CSS or Components list and incorporate at least three Bootstrap elements onto your page.</a:t>
            </a:r>
          </a:p>
          <a:p>
            <a:pPr marL="457200" indent="-457200">
              <a:buAutoNum type="arabicPeriod"/>
            </a:pPr>
            <a:endParaRPr lang="en-US" sz="20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000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Slack a screenshot of your page to your section’s channel when you are done.</a:t>
            </a:r>
          </a:p>
          <a:p>
            <a:endParaRPr lang="en-US" sz="2000" dirty="0" smtClean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000" i="1" dirty="0" smtClean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First include a link to Bootstrap’s CSS. Then visit the Bootstrap page on CSS or Components. </a:t>
            </a:r>
            <a:endParaRPr lang="en-US" sz="20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216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54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04800" y="98052"/>
            <a:ext cx="5105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Takeaways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57200" y="990600"/>
            <a:ext cx="8077200" cy="5334000"/>
          </a:xfrm>
          <a:prstGeom prst="rect">
            <a:avLst/>
          </a:prstGeom>
        </p:spPr>
        <p:txBody>
          <a:bodyPr>
            <a:norm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By the end of class you should be able to: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Offer a loose definition of “typography” and a few CSS properties for styling it.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Offer a practical example for using pseudo-classes.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Understand “generally” what Twitter Bootstrap is and why pre-defined CSS frameworks are powerful. 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Know how to incorporate the Twitter Bootstrap style library into your website. </a:t>
            </a:r>
          </a:p>
        </p:txBody>
      </p:sp>
    </p:spTree>
    <p:extLst>
      <p:ext uri="{BB962C8B-B14F-4D97-AF65-F5344CB8AC3E}">
        <p14:creationId xmlns:p14="http://schemas.microsoft.com/office/powerpoint/2010/main" val="242857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Class… Layout Building!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100" y="838199"/>
            <a:ext cx="5638800" cy="537837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6172200" y="1371600"/>
            <a:ext cx="2819400" cy="2590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542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128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Feedback #1 – Pace is Fast!!!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That said, as instructors / TAs we are here to help.</a:t>
            </a:r>
          </a:p>
          <a:p>
            <a:pPr marL="0" indent="0">
              <a:buNone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Share your GitHub code as you run into issues. We can let you know if you’re going in the right (or wrong) direction.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Come to office hours! We can help go over old code, offer tips on homework, or just generally give you a pep talk.</a:t>
            </a:r>
          </a:p>
          <a:p>
            <a:pPr marL="0" indent="0">
              <a:buNone/>
            </a:pP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2" descr="http://m.memegen.com/ie232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0800" y="3886200"/>
            <a:ext cx="2351728" cy="2351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304799" y="3886200"/>
            <a:ext cx="580295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Reach out to Student Success if you’d ever like to schedule a 1-on-1 meeting.</a:t>
            </a:r>
          </a:p>
        </p:txBody>
      </p:sp>
    </p:spTree>
    <p:extLst>
      <p:ext uri="{BB962C8B-B14F-4D97-AF65-F5344CB8AC3E}">
        <p14:creationId xmlns:p14="http://schemas.microsoft.com/office/powerpoint/2010/main" val="1348883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#2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335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2" descr="http://i0.wp.com/collegemedia.files.wordpress.com/2012/02/screen-shot-2012-02-25-at-1-26-13-pm.png?resize=500%2C37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" y="809997"/>
            <a:ext cx="7168719" cy="5362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413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05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Feedback #2 – Books Please?</a:t>
            </a: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Advice:</a:t>
            </a:r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b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While in this program, concentrate </a:t>
            </a:r>
            <a:r>
              <a:rPr lang="en-US" sz="22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all</a:t>
            </a:r>
            <a:r>
              <a:rPr lang="en-US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 your efforts on what we’re covering in class.</a:t>
            </a:r>
          </a:p>
          <a:p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Books can be helpful when you are learning on your own, but in a Bootcamp like this – they can also be distracting, especially when our class is moving so quickly.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When you go home focus your efforts on trying to re-complete exercises, complete the homework, and going over slides.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 smtClean="0">
                <a:latin typeface="Arial" panose="020B0604020202020204" pitchFamily="34" charset="0"/>
                <a:cs typeface="Arial" panose="020B0604020202020204" pitchFamily="34" charset="0"/>
              </a:rPr>
              <a:t>Once you are done with the program you can invest in books and outside tutorials. </a:t>
            </a:r>
          </a:p>
        </p:txBody>
      </p:sp>
    </p:spTree>
    <p:extLst>
      <p:ext uri="{BB962C8B-B14F-4D97-AF65-F5344CB8AC3E}">
        <p14:creationId xmlns:p14="http://schemas.microsoft.com/office/powerpoint/2010/main" val="184313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#2 – Books Please?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304800" y="2514600"/>
            <a:ext cx="85344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That said…</a:t>
            </a:r>
          </a:p>
          <a:p>
            <a:r>
              <a:rPr lang="en-US" sz="2400" b="1" i="1" dirty="0" smtClean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 you truly feel the need for outside resources…</a:t>
            </a:r>
            <a:endParaRPr lang="en-US" sz="24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5941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10801</TotalTime>
  <Words>1651</Words>
  <Application>Microsoft Office PowerPoint</Application>
  <PresentationFormat>On-screen Show (4:3)</PresentationFormat>
  <Paragraphs>287</Paragraphs>
  <Slides>60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60</vt:i4>
      </vt:variant>
    </vt:vector>
  </HeadingPairs>
  <TitlesOfParts>
    <vt:vector size="68" baseType="lpstr">
      <vt:lpstr>Calibri</vt:lpstr>
      <vt:lpstr>Roboto</vt:lpstr>
      <vt:lpstr>Arial</vt:lpstr>
      <vt:lpstr>Calibri Light</vt:lpstr>
      <vt:lpstr>UCF - Theme</vt:lpstr>
      <vt:lpstr>Rutgers - Theme</vt:lpstr>
      <vt:lpstr>UTAustin</vt:lpstr>
      <vt:lpstr>1_Rutgers - Theme</vt:lpstr>
      <vt:lpstr>Down and Dirty CSS</vt:lpstr>
      <vt:lpstr>A Few Admin Items…</vt:lpstr>
      <vt:lpstr>Homework is Due!</vt:lpstr>
      <vt:lpstr>Feedback #1 – Pace is Fast!!!</vt:lpstr>
      <vt:lpstr>PowerPoint Presentation</vt:lpstr>
      <vt:lpstr>PowerPoint Presentation</vt:lpstr>
      <vt:lpstr>PowerPoint Presentation</vt:lpstr>
      <vt:lpstr>PowerPoint Presentation</vt:lpstr>
      <vt:lpstr>Feedback #2 – Books Please?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Today’s Class</vt:lpstr>
      <vt:lpstr>PowerPoint Presentation</vt:lpstr>
      <vt:lpstr>CSS Typography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INSTRUCTOR DEMO!</vt:lpstr>
      <vt:lpstr>PowerPoint Presentation</vt:lpstr>
      <vt:lpstr>Pseudo Styles</vt:lpstr>
      <vt:lpstr>Pseudo Classes</vt:lpstr>
      <vt:lpstr>Button with Various States</vt:lpstr>
      <vt:lpstr>INSTRUCTOR DEMO!</vt:lpstr>
      <vt:lpstr>PowerPoint Presentation</vt:lpstr>
      <vt:lpstr>Beyond CSS Hacking</vt:lpstr>
      <vt:lpstr>Quick Refresher on HTML/CSS </vt:lpstr>
      <vt:lpstr>PowerPoint Presentation</vt:lpstr>
      <vt:lpstr>PowerPoint Presentation</vt:lpstr>
      <vt:lpstr>A Revelation…</vt:lpstr>
      <vt:lpstr>Where’s the CSS? </vt:lpstr>
      <vt:lpstr>PowerPoint Presentation</vt:lpstr>
      <vt:lpstr>PowerPoint Presentation</vt:lpstr>
      <vt:lpstr>Powered by Bootstrap</vt:lpstr>
      <vt:lpstr>Big Deal!!!</vt:lpstr>
      <vt:lpstr>PowerPoint Presentation</vt:lpstr>
      <vt:lpstr>What is Bootstrap?</vt:lpstr>
      <vt:lpstr>PowerPoint Presentation</vt:lpstr>
      <vt:lpstr>PowerPoint Presentation</vt:lpstr>
      <vt:lpstr>PowerPoint Presentation</vt:lpstr>
      <vt:lpstr>PowerPoint Presentation</vt:lpstr>
      <vt:lpstr>Key Bootstrap Features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INSTRUCTOR DEMO!</vt:lpstr>
      <vt:lpstr>PowerPoint Presentation</vt:lpstr>
      <vt:lpstr>Takeaways</vt:lpstr>
      <vt:lpstr>PowerPoint Presentation</vt:lpstr>
      <vt:lpstr>Next Class… Layout Building!</vt:lpstr>
      <vt:lpstr>Questions?</vt:lpstr>
      <vt:lpstr>Homework #2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Ahmed Haque</cp:lastModifiedBy>
  <cp:revision>1454</cp:revision>
  <cp:lastPrinted>2016-01-30T16:23:56Z</cp:lastPrinted>
  <dcterms:created xsi:type="dcterms:W3CDTF">2015-01-20T17:19:00Z</dcterms:created>
  <dcterms:modified xsi:type="dcterms:W3CDTF">2016-04-22T16:57:28Z</dcterms:modified>
</cp:coreProperties>
</file>